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Maven Pro"/>
      <p:regular r:id="rId54"/>
      <p:bold r:id="rId55"/>
    </p:embeddedFont>
    <p:embeddedFont>
      <p:font typeface="Quattrocento Sans"/>
      <p:bold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55" Type="http://schemas.openxmlformats.org/officeDocument/2006/relationships/font" Target="fonts/MavenPro-bold.fntdata"/><Relationship Id="rId10" Type="http://schemas.openxmlformats.org/officeDocument/2006/relationships/slide" Target="slides/slide5.xml"/><Relationship Id="rId54" Type="http://schemas.openxmlformats.org/officeDocument/2006/relationships/font" Target="fonts/MavenPro-regular.fntdata"/><Relationship Id="rId13" Type="http://schemas.openxmlformats.org/officeDocument/2006/relationships/slide" Target="slides/slide8.xml"/><Relationship Id="rId57" Type="http://schemas.openxmlformats.org/officeDocument/2006/relationships/font" Target="fonts/QuattrocentoSans-boldItalic.fntdata"/><Relationship Id="rId12" Type="http://schemas.openxmlformats.org/officeDocument/2006/relationships/slide" Target="slides/slide7.xml"/><Relationship Id="rId56" Type="http://schemas.openxmlformats.org/officeDocument/2006/relationships/font" Target="fonts/Quattrocento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nips.cc/paper/2015/file/86df7dcfd896fcaf2674f757a2463eba-Paper.pdf" TargetMode="External"/><Relationship Id="rId3" Type="http://schemas.openxmlformats.org/officeDocument/2006/relationships/hyperlink" Target="http://martin.zinkevich.org/rules_of_ml/rules_of_ml.pdf" TargetMode="External"/><Relationship Id="rId4" Type="http://schemas.openxmlformats.org/officeDocument/2006/relationships/hyperlink" Target="https://developers.google.com/machine-learning/problem-framing" TargetMode="External"/><Relationship Id="rId5" Type="http://schemas.openxmlformats.org/officeDocument/2006/relationships/hyperlink" Target="https://www.deeplearning.ai/machine-learning-yearning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bm.com/support/knowledgecenter/es/SS3RA7_sub/modeler_crispdm_ddita/clementine/crisp_help/crisp_overview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7puentes.com/blog/2019/12/23/mvm-minimum-viable-modelcomo-sacar-ventaja-de-la-ciencia-de-datos-en-tu-startup/" TargetMode="External"/><Relationship Id="rId3" Type="http://schemas.openxmlformats.org/officeDocument/2006/relationships/hyperlink" Target="http://radar.oreilly.com/2012/07/data-jujitsu.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machine-learning/problem-framin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introduction-machine-learning/" TargetMode="External"/><Relationship Id="rId3" Type="http://schemas.openxmlformats.org/officeDocument/2006/relationships/hyperlink" Target="https://es.wikipedia.org/wiki/Aprendizaje_supervisado" TargetMode="External"/><Relationship Id="rId4" Type="http://schemas.openxmlformats.org/officeDocument/2006/relationships/hyperlink" Target="https://es.wikipedia.org/wiki/Aprendizaje_no_supervisado" TargetMode="External"/><Relationship Id="rId5" Type="http://schemas.openxmlformats.org/officeDocument/2006/relationships/hyperlink" Target="https://es.wikipedia.org/wiki/Aprendizaje_por_refuerzo" TargetMode="External"/><Relationship Id="rId6" Type="http://schemas.openxmlformats.org/officeDocument/2006/relationships/hyperlink" Target="https://es.wikipedia.org/wiki/Aprendizaje_semisupervisado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Indicador_clave_de_rendimiento" TargetMode="External"/><Relationship Id="rId3" Type="http://schemas.openxmlformats.org/officeDocument/2006/relationships/hyperlink" Target="https://rockcontent.com/es/blog/kpis/" TargetMode="External"/><Relationship Id="rId4" Type="http://schemas.openxmlformats.org/officeDocument/2006/relationships/hyperlink" Target="https://blog.es.logicalis.com/analytics/kpis-qu%C3%A9-son-para-qu%C3%A9-sirven-y-por-qu%C3%A9-y-c%C3%B3mo-utilizarlos" TargetMode="External"/><Relationship Id="rId5" Type="http://schemas.openxmlformats.org/officeDocument/2006/relationships/hyperlink" Target="https://www.cicerocomunicacion.es/que-es-un-kpi-ejemplos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difference-between-machine-learning-and-artificial-intelligence/" TargetMode="External"/><Relationship Id="rId3" Type="http://schemas.openxmlformats.org/officeDocument/2006/relationships/hyperlink" Target="https://www.geeksforgeeks.org/machine-learning-versus-artificial-intelligence/" TargetMode="External"/><Relationship Id="rId4" Type="http://schemas.openxmlformats.org/officeDocument/2006/relationships/hyperlink" Target="https://www.javatpoint.com/difference-between-artificial-intelligence-and-machine-learning" TargetMode="External"/><Relationship Id="rId5" Type="http://schemas.openxmlformats.org/officeDocument/2006/relationships/hyperlink" Target="https://medium.com/towards-artificial-intelligence/differences-between-ai-and-machine-learning-and-why-it-matters-1255b182fc6" TargetMode="External"/><Relationship Id="rId6" Type="http://schemas.openxmlformats.org/officeDocument/2006/relationships/hyperlink" Target="http://www.cs.cmu.edu/~tom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tutorial/statistical_inference/index.html#stat-learn-tut-index" TargetMode="External"/><Relationship Id="rId3" Type="http://schemas.openxmlformats.org/officeDocument/2006/relationships/hyperlink" Target="https://scikit-learn.org/stable/modules/cross_validation.html" TargetMode="External"/><Relationship Id="rId4" Type="http://schemas.openxmlformats.org/officeDocument/2006/relationships/hyperlink" Target="https://scikit-learn.org/stable/tutorial/statistical_inference/model_selection.html#cross-validation-generators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modules/cross_validation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difference-between-machine-learning-and-artificial-intelligence/" TargetMode="External"/><Relationship Id="rId3" Type="http://schemas.openxmlformats.org/officeDocument/2006/relationships/hyperlink" Target="https://www.javatpoint.com/difference-between-artificial-intelligence-and-machine-learning" TargetMode="External"/><Relationship Id="rId4" Type="http://schemas.openxmlformats.org/officeDocument/2006/relationships/hyperlink" Target="https://medium.com/towards-artificial-intelligence/differences-between-ai-and-machine-learning-and-why-it-matters-1255b182fc6" TargetMode="External"/><Relationship Id="rId5" Type="http://schemas.openxmlformats.org/officeDocument/2006/relationships/hyperlink" Target="http://www.cs.cmu.edu/~tom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machine-learning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ml-introduction-data-machine-learning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ygreatlearning.com/blog/different-data-science-jobs-roles-industry/" TargetMode="External"/><Relationship Id="rId3" Type="http://schemas.openxmlformats.org/officeDocument/2006/relationships/hyperlink" Target="https://en.wikipedia.org/wiki/Data_architect" TargetMode="External"/><Relationship Id="rId4" Type="http://schemas.openxmlformats.org/officeDocument/2006/relationships/hyperlink" Target="https://en.wikipedia.org/wiki/Business_analyst" TargetMode="External"/><Relationship Id="rId5" Type="http://schemas.openxmlformats.org/officeDocument/2006/relationships/hyperlink" Target="https://en.wikipedia.org/wiki/Data_steward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Ciencia" TargetMode="External"/><Relationship Id="rId3" Type="http://schemas.openxmlformats.org/officeDocument/2006/relationships/hyperlink" Target="https://inlab.fib.upc.edu/es/blog/que-es-un-data-scientist" TargetMode="External"/><Relationship Id="rId4" Type="http://schemas.openxmlformats.org/officeDocument/2006/relationships/hyperlink" Target="https://www.master-data-scientist.com/que-es-masters-in-data-science/" TargetMode="External"/><Relationship Id="rId5" Type="http://schemas.openxmlformats.org/officeDocument/2006/relationships/hyperlink" Target="https://www.iebschool.com/blog/cientifico-datos-big-data/" TargetMode="External"/><Relationship Id="rId6" Type="http://schemas.openxmlformats.org/officeDocument/2006/relationships/hyperlink" Target="https://www.universia.net/es/actualidad/habilidades/9-habilidades-data-scientist-1166914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7654f039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7654f039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hacen llamar “silver bullets” pero las malas lenguas dicen que los “DS no saben tanta </a:t>
            </a:r>
            <a:r>
              <a:rPr lang="es"/>
              <a:t>estadística</a:t>
            </a:r>
            <a:r>
              <a:rPr lang="es"/>
              <a:t> para ser estadistas, ni programar para ser software engineers”. </a:t>
            </a: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7654f039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7654f039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todas las actividades que rodean la implementación de un sistema orientado a machine learning o AI. </a:t>
            </a:r>
            <a:br>
              <a:rPr lang="es"/>
            </a:br>
            <a:r>
              <a:rPr lang="es"/>
              <a:t>Cuando uno quiere utilizar datos para tomar decisiones, siempre hay tareas detrás que parecen “no generar” o tienen un coste muy alto, como un datawarehouse.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https://papers.nips.cc/paper/2015/file/86df7dcfd896fcaf2674f757a2463eba-Paper.pdf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http://martin.zinkevich.org/rules_of_ml/rules_of_ml.pdf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https://developers.google.com/machine-learning/problem-framing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https://www.deeplearning.ai/machine-learning-yearning/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7654f039d_0_1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7654f039d_0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7654f039d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7654f039d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mayoría de las metodologías son variaciones de esta.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Aún no hay nada que sea “defacto” en el mercado, como por ejemplo en software Scrum o Kanban.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https://www.ibm.com/support/knowledgecenter/es/SS3RA7_sub/modeler_crispdm_ddita/clementine/crisp_help/crisp_overview.html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7654f039d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7654f039d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Minimum</a:t>
            </a:r>
            <a:r>
              <a:rPr lang="es"/>
              <a:t> Viable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http://www.7puentes.com/blog/2019/12/23/mvm-minimum-viable-modelcomo-sacar-ventaja-de-la-ciencia-de-datos-en-tu-startup/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Algunas empresas las usan como un buen complemento para ser ágiles y dada la no existencia de un paradigma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Lean Startup está bastante metido en el mercado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No hay materias en la facu, pero debería haber sobre esta metodología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Hay lugares en La Plata que las implementan para “acelerar” ideas, los famosos hubs de innovación: Usina de Ideas, PoloIT, Minerva, etc...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http://radar.oreilly.com/2012/07/data-jujitsu.html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7654f039d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7654f039d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https://developers.google.com/machine-learning/problem-framing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7654f039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7654f039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https://www.geeksforgeeks.org/introduction-machine-learning/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https://es.wikipedia.org/wiki/Aprendizaje_supervisado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https://es.wikipedia.org/wiki/Aprendizaje_no_supervisado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https://es.wikipedia.org/wiki/Aprendizaje_por_refuerzo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https://es.wikipedia.org/wiki/Aprendizaje_semisupervisado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7654f039d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7654f039d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7654f039d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7654f039d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7654f039d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7654f039d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7654f039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7654f039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7654f039d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a7654f039d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7654f039d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7654f039d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https://es.wikipedia.org/wiki/Indicador_clave_de_rendimiento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https://rockcontent.com/es/blog/kpis/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https://blog.es.logicalis.com/analytics/kpis-qu%C3%A9-son-para-qu%C3%A9-sirven-y-por-qu%C3%A9-y-c%C3%B3mo-utilizarlos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https://www.cicerocomunicacion.es/que-es-un-kpi-ejemplos/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Indicador clave o medidor de desempeño o indicador clave de rendimiento, es una medida del nivel del rendimiento de un proceso. El valor del indicador está directamente relacionado con un objetivo fijado previamente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medir el nivel de servicio, realizar un diagnóstico de la situación, comunicar e informar sobre la situación y los objetivos, motivar a los equipos responsables del cumplimiento de los objetivos reflejados en el KPI y, en general, evaluar cualquier progreso de manera constante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accionable =&gt; relación causa efecto, no deben ser “vanidosos”. EJ: cantidad de usuario es una plataforma (MAL) vs cantidad de usuarios activos en la plataforma.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7654f039d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a7654f039d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Cuando dividamos en train-test-validation vamos a tener que tener en cuenta como van a estar distribuidos esas porciones…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Random =&gt; da igual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Stratified =&gt; tener en cuenta la cantidad de clases de cada muestra si tengo 20 gatos y 10 perros, y hago un split random pueden quedarme más de una clase y en train y no respetar la proporción.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By timestamp =&gt; si tengo “eventos” en el tiempo tengo que tomar los elementos más viejos para predecir los nuevos.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7654f039d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7654f039d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7654f039d_0_1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7654f039d_0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7654f039d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7654f039d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 general trabajaremos con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 y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. La idea es que nuestro algoritmo primero “aprenda” con el set de entrenamiento, luego lo aplicaremos al set de test. 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De esta forma los datos para los cuales queremos probar el algoritmo nunca fueron vistos por él mismo lo cual permite saber si el modelo fue capaz de generalizar correctamente.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Dividiremos el set de entrenamiento original en dos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: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 y uno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La idea es entrenar el modelo con el primero y luego probarlo con el segundo a efectos de encontrar los mejores hiper-parámetros. El set de validación en general es un 20-30% del set de entrenamiento.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7654f039d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7654f039d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7654f039d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7654f039d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 general trabajaremos con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 y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. La idea es que nuestro algoritmo primero “aprenda” con el set de entrenamiento, luego lo aplicaremos al set de test. 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De esta forma los datos para los cuales queremos probar el algoritmo nunca fueron vistos por él mismo lo cual permite saber si el modelo fue capaz de generalizar correctamente.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Dividiremos el set de entrenamiento original en dos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: un set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 y uno de </a:t>
            </a:r>
            <a:r>
              <a:rPr b="1"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La idea es entrenar el modelo con el primero y luego probarlo con el segundo a efectos de encontrar los mejores hiper-parámetros. El set de validación en general es un 20-30% del set de entrenamiento.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7654f039d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7654f039d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Cuando dividamos en train-test-validation vamos a tener que tener en cuenta como van a estar distribuidos esas porciones…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Random =&gt; da igual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Stratified =&gt; tener en cuenta la cantidad de clases de cada muestra si tengo 20 gatos y 10 perros, y hago un split random pueden quedarme más de una clase y en train y no respetar la proporción.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By timestamp =&gt; si tengo “eventos” en el tiempo tengo que tomar los elementos más viejos para predecir los nuevos.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7654f039d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7654f039d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7654f039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7654f039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https://www.geeksforgeeks.org/difference-between-machine-learning-and-artificial-intelligence/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https://www.geeksforgeeks.org/machine-learning-versus-artificial-intelligence/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https://www.javatpoint.com/difference-between-artificial-intelligence-and-machine-learning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https://medium.com/towards-artificial-intelligence/differences-between-ai-and-machine-learning-and-why-it-matters-1255b182fc6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http://www.cs.cmu.edu/~tom/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7654f039d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7654f039d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93939"/>
                </a:solidFill>
                <a:latin typeface="Calibri"/>
                <a:ea typeface="Calibri"/>
                <a:cs typeface="Calibri"/>
                <a:sym typeface="Calibri"/>
              </a:rPr>
              <a:t>Videito con la intuición, desarrollado con streamlit</a:t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939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7654f039d_0_19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a7654f039d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El problema con train-test split es que entrenamos nuestro modelo con train, y evaluamos en test…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¿Qué sucede si elegimos mal la partición? o si la muestra no es representativa a la población? Es decir elegimos una mala distribución, sesgando los datos?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El modelo no va a aprender, y no por un problema en el algoritmo, sino en los datos…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7654f039d_0_1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7654f039d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Otra técnica para evitar el overfit es usar cross-validation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Es un concepto relacionado con la búsqueda de hiperparámetros…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De manera estadística, esta técnica provee varios experimentos para el mismo dataset y así tener una vista más amplia como se comporta el algoritmo con data nunca antes vista.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Este método te asegura que el aprendizaje es independiente de la partición Train-Test, permitiendo generalizar.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Lo que hacemos es buscar el modelo con el menor bias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Consiste en tomar la media y el desvío estándar de una métrica en particular para cada partición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2"/>
              </a:rPr>
              <a:t>https://scikit-learn.org/stable/tutorial/statistical_inference/index.html#stat-learn-tut-index</a:t>
            </a:r>
            <a:r>
              <a:rPr lang="es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https://scikit-learn.org/stable/modules/cross_validation.html</a:t>
            </a:r>
            <a:r>
              <a:rPr lang="es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4"/>
              </a:rPr>
              <a:t>https://scikit-learn.org/stable/tutorial/statistical_inference/model_selection.html#cross-validation-generators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Holdout es el que vimos más arriba, separar en train-test y entrenar y probar en test.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Tiene una variante que es train-validation-test donde entrenamos en train y evaluamos en validation, luego cuando terminamos de elegir probamos en test.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7654f039d_0_2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a7654f039d_0_2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Normalmente esto lo suele usar directamente grid-search y random-search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Tener en cuenta la versión stratified, solo por clases en sklearn pero debería tener por features también.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El proceso de K-fold </a:t>
            </a:r>
            <a:r>
              <a:rPr b="1" lang="es" sz="1400"/>
              <a:t>Cross Validation</a:t>
            </a:r>
            <a:r>
              <a:rPr lang="es" sz="1400"/>
              <a:t> comienza particionando el set de entrenamiento en k bloques, luego vamos a realizar varias iteraciones en las cuales entrenamos nuestro algoritmo con k−1 bloques y lo validamos con el restante.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Este proceso se repite k veces para que todos los datos hayan participado alguna vez del set de validación, el resultado es el promedio de las k iteraciones del algoritmo. Esto hay que hacerlo por cada valor posible para nuestros hiperparámetros.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a7654f039d_0_2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7654f039d_0_2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a7654f039d_0_2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Normalmente esto lo suele usar directamente grid-search y random-search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Tener en cuenta la versión stratified, solo por clases en sklearn pero debería tener por features también.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El proceso de K-fold </a:t>
            </a:r>
            <a:r>
              <a:rPr b="1" lang="es" sz="1400"/>
              <a:t>Cross Validation</a:t>
            </a:r>
            <a:r>
              <a:rPr lang="es" sz="1400"/>
              <a:t> comienza particionando el set de entrenamiento en k bloques, luego vamos a realizar varias iteraciones en las cuales entrenamos nuestro algoritmo con k−1 bloques y lo validamos con el restante.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&gt;"/>
            </a:pPr>
            <a:r>
              <a:rPr lang="es" sz="1400"/>
              <a:t>Este proceso se repite k veces para que todos los datos hayan participado alguna vez del set de validación, el resultado es el promedio de las k iteraciones del algoritmo. Esto hay que hacerlo por cada valor posible para nuestros hiperparámetros.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a7654f039d_0_2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7654f039d_0_2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a7654f039d_0_2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a7654f039d_0_2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7654f039d_0_2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7654f039d_0_2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7654f039d_0_2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7654f039d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CONFUNDIR CON K-FOLD!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7654f039d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7654f039d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7654f039d_0_2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7654f039d_0_2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https://scikit-learn.org/stable/modules/cross_validation.html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seteamos hiperparámetros para la búsqueda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hacemos cross-validation con varios modelos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encontramos los mejores parámetros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reentrenamos el modelo seleccionado con todo el dataset de 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evaluamos con test.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este proceso debería hacerse en un ciclo infinito.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data no debería contaminar nunca training, el cual debe dividirse para realizar cross-validaiton.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decir, Test data es el grupo de control para evitar overfit.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7654f039d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7654f039d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https://www.geeksforgeeks.org/difference-between-machine-learning-and-artificial-intelligence/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https://www.javatpoint.com/difference-between-artificial-intelligence-and-machine-learning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https://medium.com/towards-artificial-intelligence/differences-between-ai-and-machine-learning-and-why-it-matters-1255b182fc6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http://www.cs.cmu.edu/~tom/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7654f039d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a7654f039d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7654f039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7654f039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https://www.geeksforgeeks.org/ml-machine-learning/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7654f039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7654f039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https://www.geeksforgeeks.org/ml-introduction-data-machine-learning/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7654f039d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7654f039d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https://www.mygreatlearning.com/blog/different-data-science-jobs-roles-industry/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Analyst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El encargado de revisar la información, realizar dashboards para presentarla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Engineers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DBA con esteroides. Despliegan herramientas para utilizar en Big Data, realizan pipelines para mover información (ETLs)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Database Administrator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Machine Learning Engineer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machine learning engineers are also expected to perform A/B testing, build data pipelines,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Scientist</a:t>
            </a:r>
            <a:b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Silver bullet: Conoce como implementar los algoritmos (ML Engineer), como mover información (DE), como visualizarla (Data Analyst)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Architect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https://en.wikipedia.org/wiki/Data_architect</a:t>
            </a: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Es el que decide la arquitectura de datos, si usar NoSql o SQL, si usar colas, donde, administrar el data-lake. Los Data Engineers aplican sobre esto.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Statistician</a:t>
            </a:r>
            <a:b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Carreras relacionadas: actuario, analista de riesgo, economistas, </a:t>
            </a:r>
            <a:b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Business Analyst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https://en.wikipedia.org/wiki/Business_analyst</a:t>
            </a: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Es el que analiza el negocio, los procesos, y los audita. Área de Metodología guiada por datos.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and Analytics Manager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Steward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https://en.wikipedia.org/wiki/Data_steward</a:t>
            </a: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: custodio de la información, relacionado a data-governance.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7654f039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7654f039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Ciencia: 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2"/>
              </a:rPr>
              <a:t>https://es.wikipedia.org/wiki/Ciencia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ciencia (del latín scientĭa, ‘conocimiento’) es un sistema ordenado de conocimientos estructurados que estudia, investiga e interpreta MUCHAS COSAS.​ El conocimiento científico se obtiene mediante observación y experimentación en ámbitos específicos.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Data Scientist debe ser capaz de comprender todos estos conceptos, por eso se suele decir que esa persona no existe no hay muy pocas.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Normalmente, los roles que vimos anteriormente, están tomando solo la intersección de 2 círculos.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puesto existe, y existen personas con esos skills, pero es muy dificil que pueda hacer “todo al mismo tiempo”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se espera de un Data Scientists?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Soft Skills: gestión de proyectos, story telling (dashboards), agilidad, proactividad, curiosidad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Habilidades: estadística, informática, big data, comunicar conocimiento (arriba story telling), visualizaciones, implementación ML,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https://inlab.fib.upc.edu/es/blog/que-es-un-data-scientist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https://www.master-data-scientist.com/que-es-masters-in-data-science/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https://www.iebschool.com/blog/cientifico-datos-big-data/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https://www.universia.net/es/actualidad/habilidades/9-habilidades-data-scientist-1166914.html</a:t>
            </a:r>
            <a:r>
              <a:rPr lang="es"/>
              <a:t> (Y)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7654f039d_0_10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¿Qué se espera de un Data Scientists?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Soft Skills: gestión de proyectos, story telling (dashboards), agilidad, proactividad, curiosidad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Habilidades: estadística, informática, big data, comunicar conocimiento (arriba story telling), visualizaciones, implementación ML, </a:t>
            </a:r>
            <a:endParaRPr/>
          </a:p>
        </p:txBody>
      </p:sp>
      <p:sp>
        <p:nvSpPr>
          <p:cNvPr id="355" name="Google Shape;355;ga7654f039d_0_10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comparativo 2 Col">
  <p:cSld name="Gráfico comparativo 2 Col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2" y="-9523"/>
            <a:ext cx="916844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0723" y="4731990"/>
            <a:ext cx="1034806" cy="26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 txBox="1"/>
          <p:nvPr>
            <p:ph idx="1" type="body"/>
          </p:nvPr>
        </p:nvSpPr>
        <p:spPr>
          <a:xfrm>
            <a:off x="441208" y="1397095"/>
            <a:ext cx="4023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attrocento Sans"/>
              <a:buNone/>
              <a:defRPr b="1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p13"/>
          <p:cNvSpPr txBox="1"/>
          <p:nvPr>
            <p:ph idx="2" type="body"/>
          </p:nvPr>
        </p:nvSpPr>
        <p:spPr>
          <a:xfrm>
            <a:off x="440142" y="1696568"/>
            <a:ext cx="40233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Quattrocento Sans"/>
              <a:buNone/>
              <a:defRPr b="0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AC9D"/>
              </a:buClr>
              <a:buSzPts val="900"/>
              <a:buFont typeface="Quattrocento Sans"/>
              <a:buNone/>
              <a:defRPr sz="9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13"/>
          <p:cNvSpPr txBox="1"/>
          <p:nvPr>
            <p:ph idx="3" type="body"/>
          </p:nvPr>
        </p:nvSpPr>
        <p:spPr>
          <a:xfrm>
            <a:off x="4673239" y="1397095"/>
            <a:ext cx="4023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attrocento Sans"/>
              <a:buNone/>
              <a:defRPr b="1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13"/>
          <p:cNvSpPr txBox="1"/>
          <p:nvPr>
            <p:ph idx="4" type="body"/>
          </p:nvPr>
        </p:nvSpPr>
        <p:spPr>
          <a:xfrm>
            <a:off x="4672173" y="1696568"/>
            <a:ext cx="40233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Quattrocento Sans"/>
              <a:buNone/>
              <a:defRPr b="0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AC9D"/>
              </a:buClr>
              <a:buSzPts val="900"/>
              <a:buFont typeface="Quattrocento Sans"/>
              <a:buNone/>
              <a:defRPr sz="9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13"/>
          <p:cNvSpPr txBox="1"/>
          <p:nvPr>
            <p:ph idx="5" type="body"/>
          </p:nvPr>
        </p:nvSpPr>
        <p:spPr>
          <a:xfrm>
            <a:off x="3197269" y="306388"/>
            <a:ext cx="2762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84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794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730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13"/>
          <p:cNvSpPr/>
          <p:nvPr/>
        </p:nvSpPr>
        <p:spPr>
          <a:xfrm>
            <a:off x="1" y="5053403"/>
            <a:ext cx="9152100" cy="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a simple">
  <p:cSld name="1 columna simpl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5958" y="4731991"/>
            <a:ext cx="1003596" cy="2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358087" y="476992"/>
            <a:ext cx="8483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AC9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14"/>
          <p:cNvSpPr txBox="1"/>
          <p:nvPr>
            <p:ph idx="2" type="body"/>
          </p:nvPr>
        </p:nvSpPr>
        <p:spPr>
          <a:xfrm>
            <a:off x="358088" y="878728"/>
            <a:ext cx="8483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AC9D"/>
              </a:buClr>
              <a:buSzPts val="1200"/>
              <a:buFont typeface="Arial"/>
              <a:buNone/>
              <a:defRPr sz="1200">
                <a:solidFill>
                  <a:srgbClr val="00AC9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6" name="Google Shape;286;p14"/>
          <p:cNvSpPr/>
          <p:nvPr/>
        </p:nvSpPr>
        <p:spPr>
          <a:xfrm>
            <a:off x="1" y="5053403"/>
            <a:ext cx="9152100" cy="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" name="Google Shape;287;p14"/>
          <p:cNvSpPr txBox="1"/>
          <p:nvPr>
            <p:ph idx="3" type="body"/>
          </p:nvPr>
        </p:nvSpPr>
        <p:spPr>
          <a:xfrm>
            <a:off x="351970" y="1448234"/>
            <a:ext cx="8492700" cy="29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>
  <p:cSld name="Título y subtítulo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79388" y="200984"/>
            <a:ext cx="8785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None/>
              <a:defRPr b="1" i="0" sz="17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90" name="Google Shape;290;p15"/>
          <p:cNvSpPr txBox="1"/>
          <p:nvPr>
            <p:ph idx="2" type="body"/>
          </p:nvPr>
        </p:nvSpPr>
        <p:spPr>
          <a:xfrm>
            <a:off x="179388" y="627336"/>
            <a:ext cx="8785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Quattrocento Sans"/>
              <a:buNone/>
              <a:defRPr b="0" i="0" sz="13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attrocento Sans"/>
              <a:buChar char="&gt;"/>
              <a:defRPr b="0" i="0" sz="14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91" name="Google Shape;291;p15"/>
          <p:cNvSpPr txBox="1"/>
          <p:nvPr/>
        </p:nvSpPr>
        <p:spPr>
          <a:xfrm>
            <a:off x="4294163" y="4876586"/>
            <a:ext cx="4670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Quattrocento Sans"/>
              <a:buNone/>
            </a:pPr>
            <a:r>
              <a:rPr b="0" i="1" lang="es" sz="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Excellence in software development</a:t>
            </a:r>
            <a:endParaRPr b="0" i="1" sz="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C:\Users\lcittanti\Documents\recursos hexacta\hexacta logo oscuro-01.png" id="292" name="Google Shape;29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691" y="4883477"/>
            <a:ext cx="683298" cy="16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0" l="239" r="159" t="0"/>
          <a:stretch/>
        </p:blipFill>
        <p:spPr>
          <a:xfrm>
            <a:off x="0" y="4789856"/>
            <a:ext cx="9143997" cy="35364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/>
        </p:nvSpPr>
        <p:spPr>
          <a:xfrm>
            <a:off x="4366170" y="4876586"/>
            <a:ext cx="4670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Quattrocento Sans"/>
              <a:buNone/>
            </a:pPr>
            <a:r>
              <a:rPr b="0" i="1" lang="es" sz="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Excellence in software development</a:t>
            </a:r>
            <a:endParaRPr b="0" i="1" sz="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C:\Users\lcittanti\Documents\recursos hexacta\hexacta logo oscuro-01.png" id="295" name="Google Shape;29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512" y="4883477"/>
            <a:ext cx="683298" cy="16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papers.nips.cc/paper/2015/file/86df7dcfd896fcaf2674f757a2463eba-Paper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himsical.com/machine-learning-roadmap-2020-CA7f3ykvXpnJ9Az32vYXva" TargetMode="External"/><Relationship Id="rId4" Type="http://schemas.openxmlformats.org/officeDocument/2006/relationships/hyperlink" Target="https://i.am.ai/roadmap" TargetMode="External"/><Relationship Id="rId5" Type="http://schemas.openxmlformats.org/officeDocument/2006/relationships/hyperlink" Target="https://machinelearningcatalogue.com/about.html" TargetMode="External"/><Relationship Id="rId6" Type="http://schemas.openxmlformats.org/officeDocument/2006/relationships/hyperlink" Target="https://www.geeksforgeeks.org/machine-learning/" TargetMode="External"/><Relationship Id="rId7" Type="http://schemas.openxmlformats.org/officeDocument/2006/relationships/hyperlink" Target="https://www.deeplearning.ai/machine-learning-yearnin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://radar.oreilly.com/2012/07/data-jujitsu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VLWAho3Pu28" TargetMode="External"/><Relationship Id="rId4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ML</a:t>
            </a:r>
            <a:endParaRPr/>
          </a:p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Entonces, ¿un Data Scientists qué es?</a:t>
            </a:r>
            <a:endParaRPr/>
          </a:p>
        </p:txBody>
      </p:sp>
      <p:sp>
        <p:nvSpPr>
          <p:cNvPr id="375" name="Google Shape;375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512" y="1369725"/>
            <a:ext cx="4764975" cy="35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475" y="1775126"/>
            <a:ext cx="7841499" cy="27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ML</a:t>
            </a:r>
            <a:endParaRPr/>
          </a:p>
        </p:txBody>
      </p:sp>
      <p:sp>
        <p:nvSpPr>
          <p:cNvPr id="383" name="Google Shape;383;p26"/>
          <p:cNvSpPr txBox="1"/>
          <p:nvPr>
            <p:ph idx="1" type="body"/>
          </p:nvPr>
        </p:nvSpPr>
        <p:spPr>
          <a:xfrm>
            <a:off x="880550" y="1245025"/>
            <a:ext cx="65970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Hidden Technical Debt in Machine Learning Systems</a:t>
            </a:r>
            <a:r>
              <a:rPr lang="es"/>
              <a:t> </a:t>
            </a:r>
            <a:endParaRPr/>
          </a:p>
        </p:txBody>
      </p:sp>
      <p:sp>
        <p:nvSpPr>
          <p:cNvPr id="384" name="Google Shape;384;p26"/>
          <p:cNvSpPr/>
          <p:nvPr/>
        </p:nvSpPr>
        <p:spPr>
          <a:xfrm rot="1348112">
            <a:off x="581814" y="2526321"/>
            <a:ext cx="8191407" cy="6666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C78D8"/>
                </a:solidFill>
                <a:latin typeface="Arial"/>
              </a:rPr>
              <a:t>No vamos a ver todos estos conceptos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Roadmaps &amp; Otros</a:t>
            </a:r>
            <a:endParaRPr/>
          </a:p>
        </p:txBody>
      </p:sp>
      <p:sp>
        <p:nvSpPr>
          <p:cNvPr id="390" name="Google Shape;390;p27"/>
          <p:cNvSpPr txBox="1"/>
          <p:nvPr>
            <p:ph idx="1" type="body"/>
          </p:nvPr>
        </p:nvSpPr>
        <p:spPr>
          <a:xfrm>
            <a:off x="1267500" y="11911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https://whimsical.com/machine-learning-roadmap-2020-CA7f3ykvXpnJ9Az32vYXva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AI Expert Roadmap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What is the msg Machine Learning Catalogue?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Geeks For Geeks: Machine Learning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7"/>
              </a:rPr>
              <a:t>Machine Learning Yearning - deeplearning.ai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 txBox="1"/>
          <p:nvPr>
            <p:ph type="title"/>
          </p:nvPr>
        </p:nvSpPr>
        <p:spPr>
          <a:xfrm>
            <a:off x="1219950" y="598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Metodología: CRISP</a:t>
            </a:r>
            <a:endParaRPr/>
          </a:p>
        </p:txBody>
      </p:sp>
      <p:sp>
        <p:nvSpPr>
          <p:cNvPr id="396" name="Google Shape;396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5326" y="742250"/>
            <a:ext cx="3893151" cy="390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Metodología: Lean (startup)</a:t>
            </a:r>
            <a:endParaRPr/>
          </a:p>
        </p:txBody>
      </p:sp>
      <p:sp>
        <p:nvSpPr>
          <p:cNvPr id="403" name="Google Shape;403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475" y="1105125"/>
            <a:ext cx="5901700" cy="36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9"/>
          <p:cNvSpPr txBox="1"/>
          <p:nvPr/>
        </p:nvSpPr>
        <p:spPr>
          <a:xfrm>
            <a:off x="5134200" y="4531650"/>
            <a:ext cx="4009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Data Jujitsu: The art of turning data into product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sin nombre </a:t>
            </a:r>
            <a:r>
              <a:rPr lang="es" sz="1300"/>
              <a:t>(esto vamos a hacer)</a:t>
            </a:r>
            <a:endParaRPr sz="1300"/>
          </a:p>
        </p:txBody>
      </p:sp>
      <p:sp>
        <p:nvSpPr>
          <p:cNvPr id="411" name="Google Shape;411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50" y="1214725"/>
            <a:ext cx="84010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type="title"/>
          </p:nvPr>
        </p:nvSpPr>
        <p:spPr>
          <a:xfrm>
            <a:off x="1303800" y="598575"/>
            <a:ext cx="70305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Aprendizajes - Problemas</a:t>
            </a:r>
            <a:endParaRPr/>
          </a:p>
        </p:txBody>
      </p:sp>
      <p:sp>
        <p:nvSpPr>
          <p:cNvPr id="418" name="Google Shape;418;p31"/>
          <p:cNvSpPr txBox="1"/>
          <p:nvPr>
            <p:ph idx="1" type="body"/>
          </p:nvPr>
        </p:nvSpPr>
        <p:spPr>
          <a:xfrm>
            <a:off x="908500" y="1313775"/>
            <a:ext cx="74259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Aprendizaje Supervisado:</a:t>
            </a:r>
            <a:r>
              <a:rPr lang="es"/>
              <a:t> Deducimos una función a partir de datos de entrenamiento donde tenemos nuestra salida.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Aprendizaje No-Supervisado: </a:t>
            </a:r>
            <a:r>
              <a:rPr lang="es"/>
              <a:t>Construcción de modelos para comprender la información y obtener conocimiento.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Aprendizaje por Refuerzo: </a:t>
            </a:r>
            <a:r>
              <a:rPr lang="es"/>
              <a:t>D</a:t>
            </a:r>
            <a:r>
              <a:rPr lang="es"/>
              <a:t>eterminar qué acciones debe escoger un agente en un entorno con el fin de maximizar alguna noción de "recompensa"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/>
              <a:t>Aprendizaje Semi-Supervisado:</a:t>
            </a:r>
            <a:r>
              <a:rPr lang="es"/>
              <a:t> Mix de los dos primeros.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Supervisado</a:t>
            </a:r>
            <a:endParaRPr/>
          </a:p>
        </p:txBody>
      </p:sp>
      <p:sp>
        <p:nvSpPr>
          <p:cNvPr id="424" name="Google Shape;424;p32"/>
          <p:cNvSpPr txBox="1"/>
          <p:nvPr>
            <p:ph idx="1" type="body"/>
          </p:nvPr>
        </p:nvSpPr>
        <p:spPr>
          <a:xfrm>
            <a:off x="1303800" y="1348650"/>
            <a:ext cx="70305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Conociendo la salida, encontrar una función a partir de los datos.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La salida de la función puede ser: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un valor numérico (regresión)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o una etiqueta de clase (clasificación)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125" y="2391225"/>
            <a:ext cx="4391825" cy="24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No Supervisado</a:t>
            </a:r>
            <a:endParaRPr/>
          </a:p>
        </p:txBody>
      </p:sp>
      <p:sp>
        <p:nvSpPr>
          <p:cNvPr id="431" name="Google Shape;431;p33"/>
          <p:cNvSpPr txBox="1"/>
          <p:nvPr>
            <p:ph idx="1" type="body"/>
          </p:nvPr>
        </p:nvSpPr>
        <p:spPr>
          <a:xfrm>
            <a:off x="1201500" y="1125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 priori no conocemos la salida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Muchos tipos: PCA, Clustering, Anomaly, </a:t>
            </a:r>
            <a:endParaRPr/>
          </a:p>
        </p:txBody>
      </p:sp>
      <p:pic>
        <p:nvPicPr>
          <p:cNvPr id="432" name="Google Shape;432;p33"/>
          <p:cNvPicPr preferRelativeResize="0"/>
          <p:nvPr/>
        </p:nvPicPr>
        <p:blipFill rotWithShape="1">
          <a:blip r:embed="rId3">
            <a:alphaModFix/>
          </a:blip>
          <a:srcRect b="10306" l="63863" r="0" t="22421"/>
          <a:stretch/>
        </p:blipFill>
        <p:spPr>
          <a:xfrm>
            <a:off x="465075" y="1795100"/>
            <a:ext cx="2889811" cy="32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326" y="2188050"/>
            <a:ext cx="4423650" cy="281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¿Cómo sabemos que lo estamos haciendo bien?</a:t>
            </a:r>
            <a:endParaRPr sz="1800"/>
          </a:p>
        </p:txBody>
      </p:sp>
      <p:sp>
        <p:nvSpPr>
          <p:cNvPr id="439" name="Google Shape;439;p34"/>
          <p:cNvSpPr txBox="1"/>
          <p:nvPr>
            <p:ph idx="1" type="body"/>
          </p:nvPr>
        </p:nvSpPr>
        <p:spPr>
          <a:xfrm>
            <a:off x="629000" y="1990050"/>
            <a:ext cx="7705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No hay que olvidarse que ML está relacionado con Estadística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Nosotros trataremos de crear un modelo que se asemeje a la realidad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NO podemos tener toda la realidad de estudio, solo una parte.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Para hacer honor a la palabra “ciencia”, vamos a tener una metodología experimental</a:t>
            </a:r>
            <a:endParaRPr sz="1600"/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b="0" l="32720" r="31212" t="0"/>
          <a:stretch/>
        </p:blipFill>
        <p:spPr>
          <a:xfrm>
            <a:off x="7385550" y="1501450"/>
            <a:ext cx="1653624" cy="31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307" name="Google Shape;307;p17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Definiciones: AI vs ML</a:t>
            </a:r>
            <a:br>
              <a:rPr lang="es"/>
            </a:br>
            <a:r>
              <a:rPr lang="es"/>
              <a:t>ML vs </a:t>
            </a:r>
            <a:r>
              <a:rPr lang="es"/>
              <a:t>Traditional</a:t>
            </a:r>
            <a:r>
              <a:rPr lang="es"/>
              <a:t> Programming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Algunos Roles</a:t>
            </a:r>
            <a:br>
              <a:rPr lang="es"/>
            </a:br>
            <a:r>
              <a:rPr lang="es"/>
              <a:t>Data Science</a:t>
            </a:r>
            <a:br>
              <a:rPr lang="es"/>
            </a:br>
            <a:r>
              <a:rPr lang="es"/>
              <a:t>Roadmaps</a:t>
            </a:r>
            <a:br>
              <a:rPr lang="es"/>
            </a:br>
            <a:r>
              <a:rPr lang="es"/>
              <a:t>Metodologías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Tipos de aprendizaje</a:t>
            </a:r>
            <a:br>
              <a:rPr lang="es"/>
            </a:br>
            <a:r>
              <a:rPr lang="es"/>
              <a:t>Medir</a:t>
            </a:r>
            <a:br>
              <a:rPr lang="es"/>
            </a:br>
            <a:r>
              <a:rPr lang="es"/>
              <a:t>Entrenamiento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75" y="2053638"/>
            <a:ext cx="4358025" cy="21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¿Cómo sabemos que lo estamos haciendo bien?</a:t>
            </a:r>
            <a:endParaRPr sz="1800"/>
          </a:p>
        </p:txBody>
      </p:sp>
      <p:sp>
        <p:nvSpPr>
          <p:cNvPr id="446" name="Google Shape;446;p35"/>
          <p:cNvSpPr txBox="1"/>
          <p:nvPr>
            <p:ph idx="1" type="body"/>
          </p:nvPr>
        </p:nvSpPr>
        <p:spPr>
          <a:xfrm>
            <a:off x="578275" y="1990050"/>
            <a:ext cx="7756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 los experimentos (trials para stats) vamos a evaluar métricas</a:t>
            </a:r>
            <a:br>
              <a:rPr lang="es" sz="1600"/>
            </a:br>
            <a:r>
              <a:rPr lang="es" sz="1500"/>
              <a:t>Según el problema (objetivo) tenemos una métrica (error)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Clasificación: </a:t>
            </a:r>
            <a:br>
              <a:rPr lang="es" sz="1500"/>
            </a:br>
            <a:r>
              <a:rPr lang="es" sz="1500"/>
              <a:t>	matriz de confusión, precision, accuracy (exactitud), recall (sensibilidad), F1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Regresión: MSE, MAE, R2, …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No Supervisado también tiene métricas según el problema.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900" y="1831175"/>
            <a:ext cx="1636749" cy="12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¿Cómo sabemos que lo estamos haciendo bien?</a:t>
            </a:r>
            <a:endParaRPr sz="1800"/>
          </a:p>
        </p:txBody>
      </p:sp>
      <p:sp>
        <p:nvSpPr>
          <p:cNvPr id="453" name="Google Shape;453;p36"/>
          <p:cNvSpPr txBox="1"/>
          <p:nvPr>
            <p:ph idx="1" type="body"/>
          </p:nvPr>
        </p:nvSpPr>
        <p:spPr>
          <a:xfrm>
            <a:off x="649275" y="1684075"/>
            <a:ext cx="7685100" cy="28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 la vida real (producción) vamos a usar KPIs</a:t>
            </a:r>
            <a:br>
              <a:rPr lang="es" sz="1600"/>
            </a:br>
            <a:r>
              <a:rPr lang="es" sz="1600"/>
              <a:t>También Indicadores Accionables</a:t>
            </a:r>
            <a:br>
              <a:rPr lang="es" sz="1600"/>
            </a:br>
            <a:r>
              <a:rPr lang="es" sz="1600"/>
              <a:t>	</a:t>
            </a:r>
            <a:r>
              <a:rPr i="1" lang="es" sz="1600"/>
              <a:t>Permiten tomar decisiones de negocio con criterio </a:t>
            </a:r>
            <a:endParaRPr i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EJ: </a:t>
            </a:r>
            <a:br>
              <a:rPr lang="es" sz="1600"/>
            </a:br>
            <a:r>
              <a:rPr lang="es" sz="1600"/>
              <a:t>	Aumentar el número de ventas en un 10%</a:t>
            </a:r>
            <a:r>
              <a:rPr lang="es" sz="1600"/>
              <a:t>, </a:t>
            </a:r>
            <a:br>
              <a:rPr lang="es" sz="1600"/>
            </a:br>
            <a:r>
              <a:rPr lang="es" sz="1600"/>
              <a:t>	Análisis de cohortes (podrían ser fans de instagram por periodo)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MALO: número de visitas, número de usuarios.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¿Como se suele trabajar? Hiperparametros</a:t>
            </a:r>
            <a:endParaRPr sz="2000"/>
          </a:p>
        </p:txBody>
      </p:sp>
      <p:sp>
        <p:nvSpPr>
          <p:cNvPr id="459" name="Google Shape;459;p37"/>
          <p:cNvSpPr txBox="1"/>
          <p:nvPr>
            <p:ph idx="1" type="body"/>
          </p:nvPr>
        </p:nvSpPr>
        <p:spPr>
          <a:xfrm>
            <a:off x="629000" y="1919025"/>
            <a:ext cx="5874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Todos los modelos poseen parámetros e hiperparametros: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Los parámetros se obtienen durante el entrenamiento.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Los hiperparametros tenemos que encontrarlos y ajustarlos</a:t>
            </a:r>
            <a:endParaRPr sz="1500"/>
          </a:p>
        </p:txBody>
      </p:sp>
      <p:pic>
        <p:nvPicPr>
          <p:cNvPr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498" y="1643388"/>
            <a:ext cx="2712501" cy="271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/>
          <p:nvPr>
            <p:ph type="title"/>
          </p:nvPr>
        </p:nvSpPr>
        <p:spPr>
          <a:xfrm>
            <a:off x="1253075" y="644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Hiperparametros: Búsqueda Grid</a:t>
            </a:r>
            <a:endParaRPr sz="2000"/>
          </a:p>
        </p:txBody>
      </p:sp>
      <p:sp>
        <p:nvSpPr>
          <p:cNvPr id="466" name="Google Shape;466;p38"/>
          <p:cNvSpPr txBox="1"/>
          <p:nvPr>
            <p:ph idx="1" type="body"/>
          </p:nvPr>
        </p:nvSpPr>
        <p:spPr>
          <a:xfrm>
            <a:off x="466675" y="1898725"/>
            <a:ext cx="5874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Fuerza bruta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Grilla de hiperparametros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Evaluación exhaustiva de todos los modelos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Clara Ventaja: </a:t>
            </a:r>
            <a:endParaRPr sz="1500"/>
          </a:p>
          <a:p>
            <a:pPr indent="-3238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fácil de utilizar y entender.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Clara desventajas: </a:t>
            </a:r>
            <a:endParaRPr sz="1500"/>
          </a:p>
          <a:p>
            <a:pPr indent="-3238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si en nuestra grilla no tiene el hiperparámetro correcto, nunca encontraremos el modelo que mejor se ajusta a los datos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67" name="Google Shape;467;p38"/>
          <p:cNvPicPr preferRelativeResize="0"/>
          <p:nvPr/>
        </p:nvPicPr>
        <p:blipFill rotWithShape="1">
          <a:blip r:embed="rId3">
            <a:alphaModFix/>
          </a:blip>
          <a:srcRect b="0" l="0" r="15690" t="0"/>
          <a:stretch/>
        </p:blipFill>
        <p:spPr>
          <a:xfrm>
            <a:off x="6072775" y="1726250"/>
            <a:ext cx="2875075" cy="29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Representar la realidad con datos</a:t>
            </a:r>
            <a:endParaRPr sz="2000"/>
          </a:p>
        </p:txBody>
      </p:sp>
      <p:sp>
        <p:nvSpPr>
          <p:cNvPr id="473" name="Google Shape;473;p39"/>
          <p:cNvSpPr txBox="1"/>
          <p:nvPr>
            <p:ph idx="1" type="body"/>
          </p:nvPr>
        </p:nvSpPr>
        <p:spPr>
          <a:xfrm>
            <a:off x="492225" y="1888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No tenemos forma de obtener todos los datos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Tendremos que “generalizar” a partir de nuestro dataset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El dataset debe ser una muestra REPRESENTATIVA de la realidad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La data tiene que estar “limpia”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Tenemos que aplicar ETLs para asegurar reproducibilidad</a:t>
            </a:r>
            <a:endParaRPr sz="1300"/>
          </a:p>
        </p:txBody>
      </p:sp>
      <p:pic>
        <p:nvPicPr>
          <p:cNvPr id="474" name="Google Shape;4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457" y="3120850"/>
            <a:ext cx="2481449" cy="154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¿Como se suele trabajar? Train-Test-Val Split</a:t>
            </a:r>
            <a:endParaRPr sz="2000"/>
          </a:p>
        </p:txBody>
      </p:sp>
      <p:sp>
        <p:nvSpPr>
          <p:cNvPr id="480" name="Google Shape;480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300"/>
          </a:p>
        </p:txBody>
      </p:sp>
      <p:pic>
        <p:nvPicPr>
          <p:cNvPr id="481" name="Google Shape;4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175" y="1679475"/>
            <a:ext cx="7653099" cy="316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50" y="223175"/>
            <a:ext cx="3772299" cy="44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¿Como se suele trabajar?</a:t>
            </a:r>
            <a:endParaRPr sz="2000"/>
          </a:p>
        </p:txBody>
      </p:sp>
      <p:sp>
        <p:nvSpPr>
          <p:cNvPr id="494" name="Google Shape;494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300"/>
          </a:p>
        </p:txBody>
      </p:sp>
      <p:pic>
        <p:nvPicPr>
          <p:cNvPr id="495" name="Google Shape;4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25" y="1786050"/>
            <a:ext cx="6755624" cy="30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¿Como se suele trabajar? Distribución</a:t>
            </a:r>
            <a:endParaRPr sz="2000"/>
          </a:p>
        </p:txBody>
      </p:sp>
      <p:sp>
        <p:nvSpPr>
          <p:cNvPr id="501" name="Google Shape;501;p43"/>
          <p:cNvSpPr txBox="1"/>
          <p:nvPr>
            <p:ph idx="1" type="body"/>
          </p:nvPr>
        </p:nvSpPr>
        <p:spPr>
          <a:xfrm>
            <a:off x="502350" y="17364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 el objetivo del problema: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Random splitting EJ:. balance classification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sin pensar mucho, corto en un punto random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Stratified. EJ: imbalanced classification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Tengo 20 perros y 10 gatos. Dividir respetando la proporción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By timestamp. EJ. time series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tengo que usar eventos pasados para predecir el futuro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"/>
          <p:cNvSpPr txBox="1"/>
          <p:nvPr>
            <p:ph type="title"/>
          </p:nvPr>
        </p:nvSpPr>
        <p:spPr>
          <a:xfrm>
            <a:off x="1161750" y="96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Overfitting vs Underfitting</a:t>
            </a:r>
            <a:endParaRPr sz="2000"/>
          </a:p>
        </p:txBody>
      </p:sp>
      <p:sp>
        <p:nvSpPr>
          <p:cNvPr id="507" name="Google Shape;507;p44"/>
          <p:cNvSpPr txBox="1"/>
          <p:nvPr>
            <p:ph idx="1" type="body"/>
          </p:nvPr>
        </p:nvSpPr>
        <p:spPr>
          <a:xfrm>
            <a:off x="142025" y="1146888"/>
            <a:ext cx="4118700" cy="1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Underfitting: </a:t>
            </a:r>
            <a:endParaRPr b="1" sz="1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modelo es demasiado simple </a:t>
            </a:r>
            <a:endParaRPr sz="1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representa bien el set de entrenamiento.</a:t>
            </a:r>
            <a:endParaRPr sz="800"/>
          </a:p>
        </p:txBody>
      </p:sp>
      <p:pic>
        <p:nvPicPr>
          <p:cNvPr id="508" name="Google Shape;5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25" y="2627100"/>
            <a:ext cx="7618924" cy="22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 txBox="1"/>
          <p:nvPr>
            <p:ph idx="1" type="body"/>
          </p:nvPr>
        </p:nvSpPr>
        <p:spPr>
          <a:xfrm>
            <a:off x="4572000" y="1146875"/>
            <a:ext cx="4118700" cy="1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Overfitting: </a:t>
            </a:r>
            <a:endParaRPr b="1" sz="1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modelo es demasiado complejo; </a:t>
            </a:r>
            <a:endParaRPr sz="1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ajusta bien a los datos de entrenamiento pero puede no generalizar adecuadamente con nuevos datos.</a:t>
            </a:r>
            <a:r>
              <a:rPr lang="e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03800" y="1198275"/>
            <a:ext cx="70305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AI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Desarrollos de sistemas informáticos que permiten realizar tareas humanas. </a:t>
            </a:r>
            <a:r>
              <a:rPr lang="es"/>
              <a:t>EJ: encontrar el camino más corto, elegir la mejor opción en un juego, problema de restricciones: asignar profesores en horarios en salas, asignación de personal, planificación, ….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ML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E</a:t>
            </a:r>
            <a:r>
              <a:rPr lang="es">
                <a:solidFill>
                  <a:srgbClr val="000000"/>
                </a:solidFill>
              </a:rPr>
              <a:t>s un subcampo de la inteligencia artificial, que permite a las máquinas aprender de datos o experiencias pasadas sin ser programadas explícitamente.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Es el estudio de algoritmos informáticos que permiten que los programas informáticos mejoren automáticamente a través de la experiencia []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800" y="63000"/>
            <a:ext cx="1982925" cy="1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"/>
          <p:cNvSpPr txBox="1"/>
          <p:nvPr>
            <p:ph type="title"/>
          </p:nvPr>
        </p:nvSpPr>
        <p:spPr>
          <a:xfrm>
            <a:off x="1161750" y="96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Overfitting vs Underfitting</a:t>
            </a:r>
            <a:endParaRPr sz="2000"/>
          </a:p>
        </p:txBody>
      </p:sp>
      <p:pic>
        <p:nvPicPr>
          <p:cNvPr id="515" name="Google Shape;515;p45" title="streamlit overfit vs underfit - ML Hx 20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412" y="994200"/>
            <a:ext cx="5759176" cy="39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/>
          <p:nvPr>
            <p:ph idx="4294967295" type="body"/>
          </p:nvPr>
        </p:nvSpPr>
        <p:spPr>
          <a:xfrm>
            <a:off x="203938" y="1556643"/>
            <a:ext cx="84927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¿Hay algún problema con la técnica de split train-test?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El número de experimentos es 1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No podemos obtener una estadística general de predicción: media y std de métrica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En realidad, no podemos asegurar como nuestro modelo se comporta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/>
              <a:t>EJ: es como lanzar la moneda 1 vez, y decir que “Si salió cara, siempre va a salir cara”.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700"/>
              <a:t>¿CÓMO MEJORAMOS ESTO? </a:t>
            </a:r>
            <a:endParaRPr sz="1700"/>
          </a:p>
        </p:txBody>
      </p:sp>
      <p:pic>
        <p:nvPicPr>
          <p:cNvPr id="521" name="Google Shape;5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561" y="-6"/>
            <a:ext cx="1795690" cy="115785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Falencias solo hacer TRAIN-TEST-VAL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 txBox="1"/>
          <p:nvPr>
            <p:ph idx="4294967295" type="body"/>
          </p:nvPr>
        </p:nvSpPr>
        <p:spPr>
          <a:xfrm>
            <a:off x="856763" y="1597868"/>
            <a:ext cx="84927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Es una forma estadística de estimar los skills de un modelo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Independiente de la partición Train-Test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Permite generalizar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Media y std por cada búsqueda</a:t>
            </a:r>
            <a:endParaRPr sz="1700"/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Hay distintos tipos: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k-fold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holdout (separar en train-test)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Leave-p-Out</a:t>
            </a:r>
            <a:endParaRPr sz="1700"/>
          </a:p>
          <a:p>
            <a:pPr indent="-2730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Leave-One-Out</a:t>
            </a:r>
            <a:endParaRPr sz="1700"/>
          </a:p>
        </p:txBody>
      </p:sp>
      <p:sp>
        <p:nvSpPr>
          <p:cNvPr id="528" name="Google Shape;528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Cross-Validation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lang="es" sz="1800">
                <a:solidFill>
                  <a:srgbClr val="00AC9D"/>
                </a:solidFill>
              </a:rPr>
              <a:t>Training/testing/validación</a:t>
            </a:r>
            <a:endParaRPr b="0" sz="1800">
              <a:solidFill>
                <a:srgbClr val="00AC9D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Quattrocento Sans"/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Quattrocento Sans"/>
              <a:buNone/>
            </a:pPr>
            <a:r>
              <a:t/>
            </a:r>
            <a:endParaRPr b="1" i="0" sz="16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 b="37083" l="0" r="0" t="0"/>
          <a:stretch/>
        </p:blipFill>
        <p:spPr>
          <a:xfrm>
            <a:off x="1166747" y="1505878"/>
            <a:ext cx="6810505" cy="21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K-fold Cross Validation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9"/>
          <p:cNvSpPr txBox="1"/>
          <p:nvPr/>
        </p:nvSpPr>
        <p:spPr>
          <a:xfrm>
            <a:off x="631631" y="1128431"/>
            <a:ext cx="4380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0" i="0" lang="es" sz="18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Este proceso se repite k veces para que todos los datos hayan participado alguna vez del set de validación,</a:t>
            </a:r>
            <a:endParaRPr b="0" i="0" sz="1800" u="none" cap="none" strike="noStrike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b="0" i="0" lang="es" sz="1800" u="none" cap="none" strike="noStrike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Esto hay que hacerlo por cada valor posible para nuestros hiperparámetros.</a:t>
            </a:r>
            <a:endParaRPr b="0" i="0" sz="1800" u="none" cap="none" strike="noStrike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Hay que tener en cuenta la versión “Stratified”.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3" name="Google Shape;5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626" y="1128437"/>
            <a:ext cx="3773982" cy="2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9"/>
          <p:cNvSpPr txBox="1"/>
          <p:nvPr>
            <p:ph type="title"/>
          </p:nvPr>
        </p:nvSpPr>
        <p:spPr>
          <a:xfrm>
            <a:off x="1212500" y="2130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K-fold Cross Validation.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0"/>
          <p:cNvSpPr txBox="1"/>
          <p:nvPr/>
        </p:nvSpPr>
        <p:spPr>
          <a:xfrm>
            <a:off x="478463" y="986381"/>
            <a:ext cx="8030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tenemos 3 hiperparámetros, con 3 valores cada uno.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Vamos a tener 27 combinaciones para entrenar modelos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Luego por cada modelo vamos a hacer kfold, con k=5.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Por cada set de parámetros, vamos a entrenarlo 5 veces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 decir 27 * 5 =&gt; 135 entrenamientos.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Por cada set podremos obtener un promedio y desviación de la métrica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794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Quattrocento Sans"/>
              <a:buChar char="●"/>
            </a:pPr>
            <a:r>
              <a:rPr lang="es" sz="1800">
                <a:solidFill>
                  <a:srgbClr val="39393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Faltaría calcular el tiempo por cada modelo… </a:t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9393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1" name="Google Shape;55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9795" y="154968"/>
            <a:ext cx="1528800" cy="1069668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type="title"/>
          </p:nvPr>
        </p:nvSpPr>
        <p:spPr>
          <a:xfrm>
            <a:off x="745825" y="190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Cruzando conceptos: GridSearch y K-fold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/>
          <p:nvPr>
            <p:ph idx="4294967295" type="body"/>
          </p:nvPr>
        </p:nvSpPr>
        <p:spPr>
          <a:xfrm>
            <a:off x="263975" y="1086175"/>
            <a:ext cx="6178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Se toma solo un elemento de la muestra para testing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Se entrena el modelo con el resto</a:t>
            </a:r>
            <a:endParaRPr sz="17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Se vuelve a repetir el proceso para todas las muestras</a:t>
            </a:r>
            <a:endParaRPr sz="1700"/>
          </a:p>
        </p:txBody>
      </p:sp>
      <p:pic>
        <p:nvPicPr>
          <p:cNvPr id="558" name="Google Shape;5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163" y="2329294"/>
            <a:ext cx="4289437" cy="24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Leave One Out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/>
          <p:nvPr>
            <p:ph idx="4294967295" type="body"/>
          </p:nvPr>
        </p:nvSpPr>
        <p:spPr>
          <a:xfrm>
            <a:off x="551160" y="1486219"/>
            <a:ext cx="47787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Es el caso general de Leave One Out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Se toman todas las combinaciones sin repeticiones de tamaño P dentro del dataset, para generar la partición de test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847" y="863550"/>
            <a:ext cx="3814154" cy="242495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Leave P Out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"/>
          <p:cNvSpPr txBox="1"/>
          <p:nvPr>
            <p:ph type="title"/>
          </p:nvPr>
        </p:nvSpPr>
        <p:spPr>
          <a:xfrm>
            <a:off x="1303800" y="213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Resumen</a:t>
            </a:r>
            <a:endParaRPr sz="2400"/>
          </a:p>
        </p:txBody>
      </p:sp>
      <p:sp>
        <p:nvSpPr>
          <p:cNvPr id="572" name="Google Shape;572;p53"/>
          <p:cNvSpPr txBox="1"/>
          <p:nvPr>
            <p:ph idx="1" type="body"/>
          </p:nvPr>
        </p:nvSpPr>
        <p:spPr>
          <a:xfrm>
            <a:off x="1303800" y="1107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Hacemos train-test split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Con train hacemos grid search y buscamos hiperparámetros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Encontramos el mejor set de hiperparametros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Reentrenamos con todo train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Evaluamos en test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"/>
          <p:cNvSpPr/>
          <p:nvPr/>
        </p:nvSpPr>
        <p:spPr>
          <a:xfrm>
            <a:off x="89456" y="986419"/>
            <a:ext cx="2091000" cy="3642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4"/>
          <p:cNvSpPr/>
          <p:nvPr/>
        </p:nvSpPr>
        <p:spPr>
          <a:xfrm>
            <a:off x="4304925" y="555581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Dataset</a:t>
            </a:r>
            <a:endParaRPr sz="1100"/>
          </a:p>
        </p:txBody>
      </p:sp>
      <p:sp>
        <p:nvSpPr>
          <p:cNvPr id="579" name="Google Shape;579;p54"/>
          <p:cNvSpPr/>
          <p:nvPr/>
        </p:nvSpPr>
        <p:spPr>
          <a:xfrm>
            <a:off x="3057525" y="1521094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Training</a:t>
            </a:r>
            <a:endParaRPr sz="1100"/>
          </a:p>
        </p:txBody>
      </p:sp>
      <p:sp>
        <p:nvSpPr>
          <p:cNvPr id="580" name="Google Shape;580;p54"/>
          <p:cNvSpPr/>
          <p:nvPr/>
        </p:nvSpPr>
        <p:spPr>
          <a:xfrm>
            <a:off x="313106" y="1521094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Hyperparameters</a:t>
            </a:r>
            <a:endParaRPr sz="1100"/>
          </a:p>
        </p:txBody>
      </p:sp>
      <p:sp>
        <p:nvSpPr>
          <p:cNvPr id="581" name="Google Shape;581;p54"/>
          <p:cNvSpPr/>
          <p:nvPr/>
        </p:nvSpPr>
        <p:spPr>
          <a:xfrm>
            <a:off x="313106" y="2584444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CrossValidation</a:t>
            </a:r>
            <a:endParaRPr sz="1100"/>
          </a:p>
        </p:txBody>
      </p:sp>
      <p:sp>
        <p:nvSpPr>
          <p:cNvPr id="582" name="Google Shape;582;p54"/>
          <p:cNvSpPr/>
          <p:nvPr/>
        </p:nvSpPr>
        <p:spPr>
          <a:xfrm>
            <a:off x="313106" y="3604819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Best Parameters</a:t>
            </a:r>
            <a:endParaRPr sz="1100"/>
          </a:p>
        </p:txBody>
      </p:sp>
      <p:sp>
        <p:nvSpPr>
          <p:cNvPr id="583" name="Google Shape;583;p54"/>
          <p:cNvSpPr/>
          <p:nvPr/>
        </p:nvSpPr>
        <p:spPr>
          <a:xfrm>
            <a:off x="3057516" y="3647906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Retrain whole data</a:t>
            </a:r>
            <a:endParaRPr sz="1100"/>
          </a:p>
        </p:txBody>
      </p:sp>
      <p:sp>
        <p:nvSpPr>
          <p:cNvPr id="584" name="Google Shape;584;p54"/>
          <p:cNvSpPr/>
          <p:nvPr/>
        </p:nvSpPr>
        <p:spPr>
          <a:xfrm>
            <a:off x="5611875" y="1521094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Test</a:t>
            </a:r>
            <a:endParaRPr sz="1100"/>
          </a:p>
        </p:txBody>
      </p:sp>
      <p:sp>
        <p:nvSpPr>
          <p:cNvPr id="585" name="Google Shape;585;p54"/>
          <p:cNvSpPr/>
          <p:nvPr/>
        </p:nvSpPr>
        <p:spPr>
          <a:xfrm>
            <a:off x="5667788" y="3647906"/>
            <a:ext cx="1542900" cy="615000"/>
          </a:xfrm>
          <a:prstGeom prst="rect">
            <a:avLst/>
          </a:prstGeom>
          <a:solidFill>
            <a:srgbClr val="8E7CC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Final Evaluation</a:t>
            </a:r>
            <a:endParaRPr sz="1100"/>
          </a:p>
        </p:txBody>
      </p:sp>
      <p:cxnSp>
        <p:nvCxnSpPr>
          <p:cNvPr id="586" name="Google Shape;586;p54"/>
          <p:cNvCxnSpPr>
            <a:stCxn id="578" idx="2"/>
            <a:endCxn id="584" idx="0"/>
          </p:cNvCxnSpPr>
          <p:nvPr/>
        </p:nvCxnSpPr>
        <p:spPr>
          <a:xfrm>
            <a:off x="5076375" y="1170581"/>
            <a:ext cx="1307100" cy="35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54"/>
          <p:cNvCxnSpPr>
            <a:stCxn id="578" idx="2"/>
            <a:endCxn id="579" idx="0"/>
          </p:cNvCxnSpPr>
          <p:nvPr/>
        </p:nvCxnSpPr>
        <p:spPr>
          <a:xfrm flipH="1">
            <a:off x="3828975" y="1170581"/>
            <a:ext cx="1247400" cy="35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54"/>
          <p:cNvCxnSpPr>
            <a:stCxn id="579" idx="1"/>
            <a:endCxn id="580" idx="3"/>
          </p:cNvCxnSpPr>
          <p:nvPr/>
        </p:nvCxnSpPr>
        <p:spPr>
          <a:xfrm rot="10800000">
            <a:off x="1856025" y="1828594"/>
            <a:ext cx="1201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54"/>
          <p:cNvCxnSpPr>
            <a:stCxn id="579" idx="2"/>
            <a:endCxn id="583" idx="0"/>
          </p:cNvCxnSpPr>
          <p:nvPr/>
        </p:nvCxnSpPr>
        <p:spPr>
          <a:xfrm>
            <a:off x="3828975" y="2136094"/>
            <a:ext cx="0" cy="151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54"/>
          <p:cNvCxnSpPr>
            <a:stCxn id="580" idx="2"/>
            <a:endCxn id="581" idx="0"/>
          </p:cNvCxnSpPr>
          <p:nvPr/>
        </p:nvCxnSpPr>
        <p:spPr>
          <a:xfrm>
            <a:off x="1084556" y="2136094"/>
            <a:ext cx="0" cy="448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54"/>
          <p:cNvCxnSpPr>
            <a:stCxn id="581" idx="2"/>
            <a:endCxn id="582" idx="0"/>
          </p:cNvCxnSpPr>
          <p:nvPr/>
        </p:nvCxnSpPr>
        <p:spPr>
          <a:xfrm>
            <a:off x="1084556" y="3199444"/>
            <a:ext cx="0" cy="405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54"/>
          <p:cNvCxnSpPr>
            <a:stCxn id="582" idx="3"/>
            <a:endCxn id="583" idx="1"/>
          </p:cNvCxnSpPr>
          <p:nvPr/>
        </p:nvCxnSpPr>
        <p:spPr>
          <a:xfrm>
            <a:off x="1856006" y="3912319"/>
            <a:ext cx="1201500" cy="43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54"/>
          <p:cNvCxnSpPr>
            <a:stCxn id="584" idx="2"/>
            <a:endCxn id="585" idx="0"/>
          </p:cNvCxnSpPr>
          <p:nvPr/>
        </p:nvCxnSpPr>
        <p:spPr>
          <a:xfrm>
            <a:off x="6383325" y="2136094"/>
            <a:ext cx="55800" cy="151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54"/>
          <p:cNvCxnSpPr>
            <a:stCxn id="583" idx="3"/>
            <a:endCxn id="585" idx="1"/>
          </p:cNvCxnSpPr>
          <p:nvPr/>
        </p:nvCxnSpPr>
        <p:spPr>
          <a:xfrm>
            <a:off x="4600416" y="3955406"/>
            <a:ext cx="1067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54"/>
          <p:cNvSpPr txBox="1"/>
          <p:nvPr>
            <p:ph type="title"/>
          </p:nvPr>
        </p:nvSpPr>
        <p:spPr>
          <a:xfrm>
            <a:off x="390775" y="171000"/>
            <a:ext cx="67107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300">
                <a:latin typeface="Nunito"/>
                <a:ea typeface="Nunito"/>
                <a:cs typeface="Nunito"/>
                <a:sym typeface="Nunito"/>
              </a:rPr>
              <a:t>El proceso generalista para tratar un problema con Machine learning es el siguiente: </a:t>
            </a:r>
            <a:endParaRPr b="0"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03800" y="598575"/>
            <a:ext cx="70305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1198275"/>
            <a:ext cx="70305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AI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Desarrollos de sistemas informáticos que permiten realizar tareas humanas. </a:t>
            </a:r>
            <a:r>
              <a:rPr lang="es"/>
              <a:t>EJ: encontrar el camino más corto, elegir la mejor opción en un juego, problema de restricciones: asignar profesores en horarios en salas, asignación de personal, planificación, ….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ML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Es un subcampo de la inteligencia artificial, que permite a las máquinas aprender de datos o experiencias pasadas sin ser programadas explícitamente.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Es el estudio de algoritmos informáticos que permiten que los programas informáticos mejoren automáticamente a través de la experiencia []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800" y="63000"/>
            <a:ext cx="1982925" cy="14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600" y="881813"/>
            <a:ext cx="3116800" cy="396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303800" y="598575"/>
            <a:ext cx="70305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vs Traditional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90" y="1145950"/>
            <a:ext cx="6368826" cy="24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303800" y="598575"/>
            <a:ext cx="70305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vs Traditional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368700" y="1294575"/>
            <a:ext cx="79656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Concepto relacionado a la Estadística</a:t>
            </a:r>
            <a:br>
              <a:rPr lang="es"/>
            </a:br>
            <a:r>
              <a:rPr lang="es" sz="1400">
                <a:solidFill>
                  <a:srgbClr val="000000"/>
                </a:solidFill>
              </a:rPr>
              <a:t>A partir de hechos anteriores (datos), </a:t>
            </a:r>
            <a:br>
              <a:rPr lang="es" sz="1400">
                <a:solidFill>
                  <a:srgbClr val="000000"/>
                </a:solidFill>
              </a:rPr>
            </a:br>
            <a:r>
              <a:rPr lang="es" sz="1400">
                <a:solidFill>
                  <a:srgbClr val="000000"/>
                </a:solidFill>
              </a:rPr>
              <a:t>el algoritmo los digiere y asimila (información) </a:t>
            </a:r>
            <a:br>
              <a:rPr lang="es" sz="1400">
                <a:solidFill>
                  <a:srgbClr val="000000"/>
                </a:solidFill>
              </a:rPr>
            </a:br>
            <a:r>
              <a:rPr lang="es" sz="1400">
                <a:solidFill>
                  <a:srgbClr val="000000"/>
                </a:solidFill>
              </a:rPr>
              <a:t>y los utiliza con un propósito (conocimiento).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95" y="3494075"/>
            <a:ext cx="3336650" cy="13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124" y="1167087"/>
            <a:ext cx="3336650" cy="280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1303800" y="598575"/>
            <a:ext cx="70305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Roles</a:t>
            </a:r>
            <a:endParaRPr/>
          </a:p>
        </p:txBody>
      </p:sp>
      <p:sp>
        <p:nvSpPr>
          <p:cNvPr id="344" name="Google Shape;344;p22"/>
          <p:cNvSpPr txBox="1"/>
          <p:nvPr>
            <p:ph idx="1" type="body"/>
          </p:nvPr>
        </p:nvSpPr>
        <p:spPr>
          <a:xfrm>
            <a:off x="1303800" y="1458475"/>
            <a:ext cx="7030500" cy="30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Database Administrator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Analyst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Engineers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Architect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Machine Learning Engineer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Scientist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Steward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Statistician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Business Analyst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Data and Analytics Manager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… y siguen apareciendo</a:t>
            </a:r>
            <a:endParaRPr/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000" y="1373763"/>
            <a:ext cx="3242624" cy="324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</a:t>
            </a:r>
            <a:endParaRPr/>
          </a:p>
        </p:txBody>
      </p:sp>
      <p:sp>
        <p:nvSpPr>
          <p:cNvPr id="351" name="Google Shape;351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759" y="1229675"/>
            <a:ext cx="3578475" cy="36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/>
          <p:nvPr/>
        </p:nvSpPr>
        <p:spPr>
          <a:xfrm>
            <a:off x="2092047" y="1647808"/>
            <a:ext cx="1956900" cy="1956900"/>
          </a:xfrm>
          <a:prstGeom prst="ellipse">
            <a:avLst/>
          </a:prstGeom>
          <a:solidFill>
            <a:srgbClr val="1EA89B">
              <a:alpha val="6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Conocimiento del  dominio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3070460" y="619720"/>
            <a:ext cx="1956900" cy="1956900"/>
          </a:xfrm>
          <a:prstGeom prst="ellipse">
            <a:avLst/>
          </a:prstGeom>
          <a:solidFill>
            <a:srgbClr val="1EA89B">
              <a:alpha val="6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Matemáticas y estadística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4"/>
          <p:cNvSpPr/>
          <p:nvPr/>
        </p:nvSpPr>
        <p:spPr>
          <a:xfrm>
            <a:off x="3506666" y="1807407"/>
            <a:ext cx="1956900" cy="1956900"/>
          </a:xfrm>
          <a:prstGeom prst="ellipse">
            <a:avLst/>
          </a:prstGeom>
          <a:solidFill>
            <a:srgbClr val="1EA89B">
              <a:alpha val="6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Programación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4"/>
          <p:cNvSpPr/>
          <p:nvPr/>
        </p:nvSpPr>
        <p:spPr>
          <a:xfrm>
            <a:off x="4855736" y="1030973"/>
            <a:ext cx="1194900" cy="11949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Manejo de datos</a:t>
            </a:r>
            <a:endParaRPr sz="1100"/>
          </a:p>
        </p:txBody>
      </p:sp>
      <p:sp>
        <p:nvSpPr>
          <p:cNvPr id="361" name="Google Shape;361;p24"/>
          <p:cNvSpPr/>
          <p:nvPr/>
        </p:nvSpPr>
        <p:spPr>
          <a:xfrm>
            <a:off x="1828603" y="3093751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Comunicación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4"/>
          <p:cNvSpPr/>
          <p:nvPr/>
        </p:nvSpPr>
        <p:spPr>
          <a:xfrm>
            <a:off x="2988292" y="3198951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Visualización de datos</a:t>
            </a:r>
            <a:endParaRPr sz="1100"/>
          </a:p>
        </p:txBody>
      </p:sp>
      <p:sp>
        <p:nvSpPr>
          <p:cNvPr id="363" name="Google Shape;363;p24"/>
          <p:cNvSpPr/>
          <p:nvPr/>
        </p:nvSpPr>
        <p:spPr>
          <a:xfrm>
            <a:off x="1277115" y="1126864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Creatividad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2277146" y="441542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Curiosidad</a:t>
            </a:r>
            <a:endParaRPr sz="1100"/>
          </a:p>
        </p:txBody>
      </p:sp>
      <p:pic>
        <p:nvPicPr>
          <p:cNvPr id="365" name="Google Shape;3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52270">
            <a:off x="3380598" y="1752008"/>
            <a:ext cx="1027620" cy="10276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/>
          <p:nvPr/>
        </p:nvSpPr>
        <p:spPr>
          <a:xfrm>
            <a:off x="5347853" y="2660074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Escéptico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4"/>
          <p:cNvSpPr/>
          <p:nvPr/>
        </p:nvSpPr>
        <p:spPr>
          <a:xfrm>
            <a:off x="4379188" y="3383311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Innovador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5286498" y="1779640"/>
            <a:ext cx="1341000" cy="1341000"/>
          </a:xfrm>
          <a:prstGeom prst="ellipse">
            <a:avLst/>
          </a:prstGeom>
          <a:solidFill>
            <a:srgbClr val="1EA89B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Flexible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4"/>
          <p:cNvSpPr txBox="1"/>
          <p:nvPr>
            <p:ph type="ctrTitle"/>
          </p:nvPr>
        </p:nvSpPr>
        <p:spPr>
          <a:xfrm>
            <a:off x="239250" y="175600"/>
            <a:ext cx="7559700" cy="9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¿Qué se espera de un Data Scientist?</a:t>
            </a:r>
            <a:endParaRPr sz="2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